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6" r:id="rId14"/>
    <p:sldId id="275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09" autoAdjust="0"/>
  </p:normalViewPr>
  <p:slideViewPr>
    <p:cSldViewPr snapToGrid="0">
      <p:cViewPr varScale="1">
        <p:scale>
          <a:sx n="97" d="100"/>
          <a:sy n="97" d="100"/>
        </p:scale>
        <p:origin x="19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78C2-7413-4A9A-B6CF-F9E8409C17A2}" type="datetimeFigureOut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F9ECF-3DA3-4BAB-BF53-48E4D518D8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55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隨著兒童接觸及使用互聯網的年齡下降，他們亦將面對更大洩漏個人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隱私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的風險。故此，從小教育小朋友以謹慎、尊重及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同理心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處理私隱問題，有助防止侵害私隱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的行為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918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TW" altLang="zh-H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石頭障礙指不合適的路徑，沒有以謹慎、尊重和同理心的態度處理個人或他人的私隱，包括：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在社交網站任意發佈自己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家人的相片：應先得到對方同意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ar-SA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將同學電話號碼隨意告訴其他人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：未經同學充許，不可以隨意將個人資料告訴其他人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ar-SA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</a:t>
            </a:r>
            <a:r>
              <a:rPr lang="en-US" altLang="zh-H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  <a:r>
              <a:rPr lang="ar-SA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群組內公開某同學的陋習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：未經當事人證實胡亂流傳，會對同學造成很大的傷害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圓形同案指合適的路徑，能夠以謹慎、尊重和同理心的態度處理個人或他人的私隱，包括：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先問準同學意願才上載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分享別人的相片：以尊重態度先得到對方同意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不會隨便公開別人尷尬的事情：將心比心，不會胡亂流傳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不會偷聽別人的談話內容：尊重他人，非禮勿聽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不會偷看同學的默書成績：尊重他人，非禮勿視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為手機加設密碼：保護個人資料，減少私隱外洩機會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教師可以藉此讓學生認清保障自己及朋友私隱安全的方法。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可參考以下網頁</a:t>
            </a:r>
            <a:r>
              <a:rPr lang="en-US" altLang="zh-TW" dirty="0" smtClean="0"/>
              <a:t>https://www.pcpd.org.hk/childrenprivacy/tc/for_children.html)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376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教師可以藉此讓學生認清保障自己私隱安全的方法。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可參考以下網頁</a:t>
            </a:r>
            <a:r>
              <a:rPr lang="en-US" altLang="zh-TW" dirty="0" smtClean="0"/>
              <a:t>https://www.pcpd.org.hk/childrenprivacy/tc/for_children.html)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767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zh-TW" altLang="en-US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田心著，陳完玲繪</a:t>
            </a:r>
            <a:r>
              <a:rPr lang="zh-TW" altLang="zh-HK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（</a:t>
            </a:r>
            <a:r>
              <a:rPr lang="en-US" altLang="zh-HK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20</a:t>
            </a:r>
            <a:r>
              <a:rPr lang="en-US" altLang="zh-TW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11</a:t>
            </a:r>
            <a:r>
              <a:rPr lang="zh-TW" altLang="zh-HK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）</a:t>
            </a:r>
            <a:r>
              <a:rPr lang="zh-HK" altLang="zh-HK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。</a:t>
            </a:r>
            <a:r>
              <a:rPr lang="zh-TW" altLang="en-US" sz="1800" b="1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大嘴巴闖禍了</a:t>
            </a:r>
            <a:r>
              <a:rPr lang="zh-HK" altLang="zh-HK" sz="1800" u="none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。台北︰</a:t>
            </a:r>
            <a:r>
              <a:rPr lang="zh-TW" altLang="en-US" sz="1800" u="none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小兵出版社</a:t>
            </a:r>
            <a:r>
              <a:rPr lang="zh-TW" altLang="zh-HK" sz="1800" u="none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。</a:t>
            </a:r>
            <a:endParaRPr lang="zh-TW" altLang="zh-HK" sz="1800" u="none" dirty="0" smtClean="0">
              <a:effectLst/>
              <a:latin typeface="Times New Roman" panose="02020603050405020304" pitchFamily="18" charset="0"/>
              <a:ea typeface="+mn-ea"/>
            </a:endParaRPr>
          </a:p>
          <a:p>
            <a:endParaRPr lang="en-US" altLang="zh-TW" sz="18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故事背景</a:t>
            </a:r>
            <a:endParaRPr lang="zh-TW" altLang="zh-HK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「小鳥」</a:t>
            </a:r>
            <a:r>
              <a:rPr lang="zh-TW" altLang="zh-HK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喜歡唱歌，走到哪兒唱到哪兒。「小鳥」近日苦惱找不到唱歌的新內容，有一天他偶爾聽到別人的秘密，覺得很有趣，便將那個秘密編成新歌唱給同學聽，結果令到主角非常尷尬，但其他人則哈哈大笑，「小鳥」於是繼續收集別人的秘密，改編成歌曲，吸引別人聽</a:t>
            </a:r>
            <a:r>
              <a:rPr lang="zh-TW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82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教師可運用情緒面譜（見下一張簡報），引導學生代入小象的心理狀態，分享個人想法，明白同理心在待人接物上的重要性。</a:t>
            </a:r>
            <a:endParaRPr lang="en-US" altLang="zh-TW" sz="12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626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教師可運用情緒面譜，引導學生代入小象的心理狀態，分享個人想法，明白同理心在待人接物上的重要性。</a:t>
            </a:r>
            <a:endParaRPr lang="en-US" altLang="zh-TW" sz="12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12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2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小鳥無意中聽到小象媽媽媽向河馬媽媽訴苦，由於小象已經是五年級的學生了，但數學科一直跟不上，連加減乘除都學不好，最近數學考試還得到大鴨蛋，小象擔心被爸爸責駡，睡覺時還嚇到尿床呢。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小鳥公開小象難堪的事，實屬不當。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小鳥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令小象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覺得不被尊重，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因此而遭到同學嘲笑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，會令小象受傷害。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同學間流傳此事，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小象亦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不懂得如何制止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，會感到不知所措。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6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小鳥發現小白兔被小烏龜邀請出席他的游泳比賽，更發現小白兔好像對小烏龜有好感。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小白兔和小烏龜的故事</a:t>
            </a: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小白兔未必想公開自己對小烏龜有好感這件事秘密，小鳥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偷聽、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公開他人的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秘密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是不尊重別人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小白兔會擔心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被同學取笑，小白兔</a:t>
            </a:r>
            <a:r>
              <a:rPr lang="en-US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小烏龜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，不知道如何面對。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小鳥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未經他們同意公開這件事，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令小白兔</a:t>
            </a: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覺得不被尊重，而且還遭到同學嘲笑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，會因此而憂心。</a:t>
            </a: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大嘴鳥看到森林突然起火，發現小象不怕危險，用鼻子從河邊吸水後去救火，將火勢撲滅，阻止了森林大火發生。</a:t>
            </a:r>
          </a:p>
          <a:p>
            <a:endParaRPr lang="en-US" altLang="zh-HK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雖然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</a:t>
            </a:r>
            <a:r>
              <a:rPr lang="zh-TW" altLang="zh-H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件事值得誇獎及讚美，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</a:t>
            </a:r>
            <a:r>
              <a:rPr lang="zh-TW" altLang="zh-H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小鳥應先問問小象的意見，尊重他的意願，才決定是否公開。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教師宜指導學生，當面對不尊重的情況時，可以嘗試禮貌地提點及說出內心感受。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483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教師宜指導學生，當面對不尊重的情況時，可以嘗試禮貌地提點及說出內心感受。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40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822-8AFA-41BD-9732-457FA14EB0BB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169-DDFE-44A4-83AC-AC3DFBB39695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542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8923-A6EA-465B-B8F5-18351C63692C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910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717-3523-4E6B-8C17-B5AB2EB70A56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252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781-2CC5-41AF-9F90-E3189019829F}" type="datetime1">
              <a:rPr lang="zh-HK" altLang="en-US" smtClean="0"/>
              <a:t>22/4/2022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345591"/>
            <a:ext cx="2057400" cy="365125"/>
          </a:xfrm>
        </p:spPr>
        <p:txBody>
          <a:bodyPr/>
          <a:lstStyle/>
          <a:p>
            <a:fld id="{B5E291A6-8A4F-432E-BB95-4B2D17B7B9CA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9860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C2E-687C-49EE-A445-C5A9552B400C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5042" y="6330712"/>
            <a:ext cx="2057400" cy="365125"/>
          </a:xfrm>
        </p:spPr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923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FD8D-877B-4C0E-B8F6-8992AB726FAE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48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A295-8198-483D-9887-DE0277A2BBD7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5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857-FDD2-4D58-88B3-84DE825AD921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92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98B6-EA9A-4566-B15C-996089A6B57E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079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6DD2-C218-42E1-8ECD-C008695794AE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272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E873-2600-4BB1-B2E5-E2D652E3F2F6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142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2F3-CB4C-4CD3-92C7-8D7A007D0E8A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116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4245-3EDB-4CE3-9633-56D50D49C305}" type="datetime1">
              <a:rPr lang="zh-HK" altLang="en-US" smtClean="0"/>
              <a:t>22/4/2022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5042" y="5800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7E1535-5619-44F6-AB87-43044EC4426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32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https://2.bp.blogspot.com/-mfrs0Hl-K4Y/UNQrXi-WBMI/AAAAAAAAI6o/w4hAwmqU78U/s1600/mark_face_ase.png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https://3.bp.blogspot.com/-7iYnMwGatTo/UNQrcl1qNpI/AAAAAAAAI7M/srNbRKc2ZC0/s1600/mark_face_odoroki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https://2.bp.blogspot.com/-mfrs0Hl-K4Y/UNQrXi-WBMI/AAAAAAAAI6o/w4hAwmqU78U/s1600/mark_face_ase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https://3.bp.blogspot.com/-7iYnMwGatTo/UNQrcl1qNpI/AAAAAAAAI7M/srNbRKc2ZC0/s1600/mark_face_odoroki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https://3.bp.blogspot.com/-7iYnMwGatTo/UNQrcl1qNpI/AAAAAAAAI7M/srNbRKc2ZC0/s1600/mark_face_odoroki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3.bp.blogspot.com/-7iYnMwGatTo/UNQrcl1qNpI/AAAAAAAAI7M/srNbRKc2ZC0/s1600/mark_face_odoroki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2272271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大嘴巴闖禍了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！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保護私隱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B9E7A493-EDBD-4CA4-B6C8-EB161B5FB118}"/>
              </a:ext>
            </a:extLst>
          </p:cNvPr>
          <p:cNvSpPr txBox="1">
            <a:spLocks/>
          </p:cNvSpPr>
          <p:nvPr/>
        </p:nvSpPr>
        <p:spPr>
          <a:xfrm>
            <a:off x="2019299" y="3657600"/>
            <a:ext cx="5111752" cy="163773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價值觀教育 </a:t>
            </a:r>
            <a:endParaRPr kumimoji="0" lang="en-US" altLang="zh-TW" sz="2550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550" b="1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</a:t>
            </a:r>
            <a:r>
              <a:rPr kumimoji="0" lang="zh-TW" altLang="en-US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小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教育局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德育、公民及國民教育組製作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2022</a:t>
            </a:r>
            <a:r>
              <a:rPr kumimoji="0" lang="zh-TW" altLang="en-US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年</a:t>
            </a:r>
            <a:r>
              <a:rPr kumimoji="0" lang="en-US" altLang="zh-TW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4</a:t>
            </a:r>
            <a:r>
              <a:rPr kumimoji="0" lang="zh-TW" altLang="en-US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月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標題 1"/>
          <p:cNvSpPr txBox="1"/>
          <p:nvPr/>
        </p:nvSpPr>
        <p:spPr>
          <a:xfrm>
            <a:off x="739877" y="6338848"/>
            <a:ext cx="3979606" cy="38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lvl="0" defTabSz="914400" hangingPunct="0">
              <a:spcBef>
                <a:spcPts val="6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本組經過公開招標後，委託安徒生會製作本教材。</a:t>
            </a:r>
            <a:endParaRPr kumimoji="0" lang="zh-TW" alt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私隱路路通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3005" y="2076776"/>
            <a:ext cx="76779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小鳥在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個人和朋友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的私</a:t>
            </a: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隱／秘密時迷路了，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不懂得如何</a:t>
            </a: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處理。你可以給予幫助嗎？</a:t>
            </a:r>
            <a:endParaRPr lang="en-US" altLang="zh-TW" sz="36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試根據下圖，選擇適當的態度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保護個人和朋友的私隱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小鳥找出回家的</a:t>
            </a:r>
            <a:r>
              <a:rPr lang="zh-TW" altLang="en-US" sz="3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路線，安全</a:t>
            </a: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返回家中。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遊宮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717204" y="4231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起點</a:t>
            </a:r>
          </a:p>
        </p:txBody>
      </p:sp>
      <p:sp>
        <p:nvSpPr>
          <p:cNvPr id="5" name="矩形 4"/>
          <p:cNvSpPr/>
          <p:nvPr/>
        </p:nvSpPr>
        <p:spPr>
          <a:xfrm>
            <a:off x="6848004" y="61635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終</a:t>
            </a:r>
            <a:r>
              <a:rPr lang="zh-HK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HK" alt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2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 rotWithShape="1">
          <a:blip r:embed="rId3"/>
          <a:srcRect r="695" b="7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17204" y="4231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起點</a:t>
            </a:r>
          </a:p>
        </p:txBody>
      </p:sp>
      <p:sp>
        <p:nvSpPr>
          <p:cNvPr id="4" name="矩形 3"/>
          <p:cNvSpPr/>
          <p:nvPr/>
        </p:nvSpPr>
        <p:spPr>
          <a:xfrm>
            <a:off x="6848004" y="61635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終</a:t>
            </a:r>
            <a:r>
              <a:rPr lang="zh-HK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HK" alt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25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90761" y="2015220"/>
            <a:ext cx="7162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200"/>
              </a:spcBef>
              <a:defRPr/>
            </a:pP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有一天，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你在網上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看見只要提供你</a:t>
            </a:r>
            <a:r>
              <a:rPr lang="zh-TW" altLang="en-US" sz="4000" b="1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三位朋友的姓名和即時通訊帳號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sz="4000" b="1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你的姓名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，即可馬上得到你最喜愛的網上遊戲中的珍貴武器，你會提供嗎</a:t>
            </a:r>
            <a:r>
              <a:rPr lang="en-US" altLang="zh-TW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000" spc="1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13</a:t>
            </a:fld>
            <a:endParaRPr lang="zh-HK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92480" y="2015220"/>
            <a:ext cx="7574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200"/>
              </a:spcBef>
              <a:defRPr/>
            </a:pP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另一天，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你在網上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看見只要</a:t>
            </a:r>
            <a:r>
              <a:rPr lang="zh-TW" altLang="en-US" sz="4000" b="1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穿著校服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並對著鏡頭</a:t>
            </a:r>
            <a:r>
              <a:rPr lang="zh-TW" altLang="en-US" sz="4000" b="1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說一句口號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4000" b="1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提供你的興趣及聯絡資料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後，即可得到你最近很想得到的玩具一份，你會參加嗎</a:t>
            </a:r>
            <a:r>
              <a:rPr lang="en-US" altLang="zh-TW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4000" spc="1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000" spc="1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14</a:t>
            </a:fld>
            <a:endParaRPr lang="zh-HK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77155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ED80A2-902A-4A31-95AA-BB7B565DE60A}"/>
              </a:ext>
            </a:extLst>
          </p:cNvPr>
          <p:cNvSpPr txBox="1">
            <a:spLocks/>
          </p:cNvSpPr>
          <p:nvPr/>
        </p:nvSpPr>
        <p:spPr>
          <a:xfrm>
            <a:off x="1172633" y="1370236"/>
            <a:ext cx="6798734" cy="864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HK" sz="36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要以謹慎、尊重的態度</a:t>
            </a:r>
            <a:r>
              <a:rPr lang="zh-TW" altLang="zh-HK" sz="36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面對私隱</a:t>
            </a:r>
            <a:endParaRPr lang="zh-HK" alt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6376FAA-8208-4305-9FB3-C30169A2C2D8}"/>
              </a:ext>
            </a:extLst>
          </p:cNvPr>
          <p:cNvSpPr txBox="1">
            <a:spLocks/>
          </p:cNvSpPr>
          <p:nvPr/>
        </p:nvSpPr>
        <p:spPr>
          <a:xfrm>
            <a:off x="628650" y="3250086"/>
            <a:ext cx="3778250" cy="3195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zh-HK" sz="4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隨便公開</a:t>
            </a:r>
            <a:endParaRPr lang="en-US" altLang="zh-TW" sz="400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胡亂分享</a:t>
            </a:r>
            <a:endParaRPr lang="en-US" altLang="zh-TW" sz="400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zh-HK" sz="4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偷聽</a:t>
            </a:r>
            <a:r>
              <a:rPr lang="zh-TW" altLang="en-US" sz="4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4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偷看</a:t>
            </a:r>
            <a:endParaRPr lang="zh-TW" altLang="zh-HK" sz="44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6376FAA-8208-4305-9FB3-C30169A2C2D8}"/>
              </a:ext>
            </a:extLst>
          </p:cNvPr>
          <p:cNvSpPr txBox="1">
            <a:spLocks/>
          </p:cNvSpPr>
          <p:nvPr/>
        </p:nvSpPr>
        <p:spPr>
          <a:xfrm>
            <a:off x="4406900" y="3203573"/>
            <a:ext cx="4108450" cy="3195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得對方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別人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小心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保護免被外洩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55" y="2170086"/>
            <a:ext cx="1259160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06" y="2211585"/>
            <a:ext cx="1044311" cy="107713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85925"/>
            <a:ext cx="78867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面對私隱要以</a:t>
            </a:r>
            <a:r>
              <a:rPr lang="zh-TW" altLang="zh-HK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謹慎及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HK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好奇心而偷聽、偷看別人的私隱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公開別人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私隱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前要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先得對方同意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，否則令人難堪更會失去朋友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留意私隱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在網上或生活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被洩漏的途徑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小心保護</a:t>
            </a:r>
            <a:endParaRPr lang="en-US" altLang="zh-TW" sz="32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77155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16</a:t>
            </a:fld>
            <a:endParaRPr lang="zh-HK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634" y="556593"/>
            <a:ext cx="7703715" cy="98832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9C85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8BF3270-3258-4E59-BEB0-05309F095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03944"/>
              </p:ext>
            </p:extLst>
          </p:nvPr>
        </p:nvGraphicFramePr>
        <p:xfrm>
          <a:off x="811635" y="1470213"/>
          <a:ext cx="7499758" cy="39779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1618">
                  <a:extLst>
                    <a:ext uri="{9D8B030D-6E8A-4147-A177-3AD203B41FA5}">
                      <a16:colId xmlns:a16="http://schemas.microsoft.com/office/drawing/2014/main" val="4148415588"/>
                    </a:ext>
                  </a:extLst>
                </a:gridCol>
                <a:gridCol w="6008140">
                  <a:extLst>
                    <a:ext uri="{9D8B030D-6E8A-4147-A177-3AD203B41FA5}">
                      <a16:colId xmlns:a16="http://schemas.microsoft.com/office/drawing/2014/main" val="1174618477"/>
                    </a:ext>
                  </a:extLst>
                </a:gridCol>
              </a:tblGrid>
              <a:tr h="141268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透過繪本閱讀及情境討論，讓</a:t>
                      </a:r>
                      <a:r>
                        <a:rPr lang="zh-TW" altLang="en-US" sz="2100" b="1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學生學習以謹慎、尊重及同理心處理個人和他人的私隱，</a:t>
                      </a: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從而</a:t>
                      </a:r>
                      <a:r>
                        <a:rPr lang="zh-TW" altLang="en-US" sz="2100" b="1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學會謹言慎行，互相</a:t>
                      </a: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尊重，並</a:t>
                      </a:r>
                      <a:r>
                        <a:rPr lang="zh-TW" altLang="en-US" sz="2100" b="1" kern="1200" spc="1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懂得</a:t>
                      </a:r>
                      <a:r>
                        <a:rPr lang="zh-TW" altLang="en-US" sz="2100" b="1" kern="1200" spc="100" baseline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保護個人資料。</a:t>
                      </a:r>
                      <a:endParaRPr lang="zh-TW" altLang="en-US" sz="2100" b="1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20579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學習以謹慎、尊重及同理心處理個人和他人的私隱</a:t>
                      </a:r>
                      <a:endParaRPr lang="en-US" altLang="zh-TW" sz="2100" b="1" kern="1200" spc="1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明白不論在互聯網或現實生活，均需要尊重和保護私隱</a:t>
                      </a:r>
                      <a:endParaRPr lang="zh-TW" altLang="en-US" sz="2100" b="1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7646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 </a:t>
                      </a:r>
                      <a:r>
                        <a:rPr lang="en-US" altLang="zh-TW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100" b="1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尊重他人、慎言、律己</a:t>
                      </a:r>
                      <a:r>
                        <a:rPr lang="zh-TW" altLang="en-US" sz="2100" b="1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、同理心</a:t>
                      </a:r>
                      <a:endParaRPr lang="zh-TW" altLang="en-US" sz="2100" b="1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6921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255844-7627-40C9-B72F-4FBD3476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7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1815071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故事時間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3415785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大嘴巴唱出禍了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4" name="Straight Connector 14"/>
          <p:cNvCxnSpPr/>
          <p:nvPr/>
        </p:nvCxnSpPr>
        <p:spPr>
          <a:xfrm>
            <a:off x="2019825" y="2994250"/>
            <a:ext cx="511308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20" y="935370"/>
            <a:ext cx="1522770" cy="98589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32490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聽故事，想一想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5011" y="1973161"/>
            <a:ext cx="68588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在以下三個故事情節中，你認為小鳥的行為合宜嗎？為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甚麼？</a:t>
            </a:r>
            <a:endParaRPr lang="en-US" altLang="zh-TW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 algn="just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是故事中的小象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、小白兔和小烏龜</a:t>
            </a: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，你會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有什麼感受</a:t>
            </a: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7497C-46AC-408E-95AE-7E1FFA30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77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圖片 8" descr="https://3.bp.blogspot.com/--qQ5wmWDm9k/UNQrZ_BB5iI/AAAAAAAAI6s/IoaUHEtRpzE/s1600/mark_face_cry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22" y="1063727"/>
            <a:ext cx="14700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d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53" y="1061784"/>
            <a:ext cx="14700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19" y="1065671"/>
            <a:ext cx="1476190" cy="1447619"/>
          </a:xfrm>
          <a:prstGeom prst="rect">
            <a:avLst/>
          </a:prstGeom>
        </p:spPr>
      </p:pic>
      <p:pic>
        <p:nvPicPr>
          <p:cNvPr id="15" name="Picture 2" descr="https://2.bp.blogspot.com/-mfrs0Hl-K4Y/UNQrXi-WBMI/AAAAAAAAI6o/w4hAwmqU78U/s1600/mark_face_ase.png"/>
          <p:cNvPicPr>
            <a:picLocks noChangeAspect="1" noChangeArrowheads="1"/>
          </p:cNvPicPr>
          <p:nvPr/>
        </p:nvPicPr>
        <p:blipFill>
          <a:blip r:embed="rId6" r:link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91" y="1059704"/>
            <a:ext cx="146699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377304" y="2641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厭惡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44455" y="2641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11606" y="262889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擔心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71076" y="26288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慚愧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8" r:link="rId9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9" y="3335323"/>
            <a:ext cx="14668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1377303" y="50072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慌亂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" descr="C:\Users\Dell\Desktop\mark_face_heh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51" y="3330561"/>
            <a:ext cx="14700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3244453" y="50072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自豪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1" descr="https://1.bp.blogspot.com/-mac8mr-VCdw/UNQrdwHIRyI/AAAAAAAAI7c/U9v9ziJSYLI/s1600/mark_face_te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9" y="3333736"/>
            <a:ext cx="14684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5104978" y="50072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3" descr="https://4.bp.blogspot.com/-QeM2lPMumuo/UNQrby-TEPI/AAAAAAAAI7E/cZIpq3TTyas/s1600/mark_face_laugh.pn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91" y="3344259"/>
            <a:ext cx="14700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6965503" y="50072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CFC3D9F-3E05-4FBA-9B5E-175E63B41A1E}"/>
              </a:ext>
            </a:extLst>
          </p:cNvPr>
          <p:cNvSpPr txBox="1">
            <a:spLocks/>
          </p:cNvSpPr>
          <p:nvPr/>
        </p:nvSpPr>
        <p:spPr>
          <a:xfrm>
            <a:off x="611560" y="4724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小象數學捧</a:t>
            </a:r>
            <a:r>
              <a:rPr lang="zh-TW" altLang="en-US" sz="3400" b="1" dirty="0" smtClean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鴨蛋</a:t>
            </a:r>
            <a:r>
              <a:rPr lang="zh-TW" altLang="zh-HK" sz="3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HK" sz="3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6~10</a:t>
            </a:r>
            <a:r>
              <a:rPr lang="zh-TW" altLang="zh-HK" sz="3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zh-TW" altLang="zh-HK" sz="3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400" b="1" dirty="0">
              <a:solidFill>
                <a:srgbClr val="739A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3" name="Picture 3" descr="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9" y="1996480"/>
            <a:ext cx="5246122" cy="316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5397499" y="1328189"/>
            <a:ext cx="2570893" cy="1336582"/>
            <a:chOff x="5702299" y="1544836"/>
            <a:chExt cx="2570893" cy="13365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476" flipH="1">
              <a:off x="5702299" y="1544836"/>
              <a:ext cx="2570893" cy="1336582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6142921" y="1888542"/>
              <a:ext cx="19992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我感到</a:t>
              </a:r>
              <a:r>
                <a:rPr lang="en-US" altLang="zh-TW" sz="3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lang="zh-HK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8" descr="https://3.bp.blogspot.com/--qQ5wmWDm9k/UNQrZ_BB5iI/AAAAAAAAI6s/IoaUHEtRpzE/s1600/mark_face_cry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61" y="2781171"/>
            <a:ext cx="1080000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2.bp.blogspot.com/-mfrs0Hl-K4Y/UNQrXi-WBMI/AAAAAAAAI6o/w4hAwmqU78U/s1600/mark_face_ase.png"/>
          <p:cNvPicPr>
            <a:picLocks noChangeAspect="1" noChangeArrowheads="1"/>
          </p:cNvPicPr>
          <p:nvPr/>
        </p:nvPicPr>
        <p:blipFill>
          <a:blip r:embed="rId6" r:link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82" y="4092541"/>
            <a:ext cx="1080000" cy="10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8" r:link="rId9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10" y="3351415"/>
            <a:ext cx="1080000" cy="10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7386" y="4688685"/>
            <a:ext cx="1080000" cy="1059098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6</a:t>
            </a:fld>
            <a:endParaRPr lang="zh-HK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819337" y="5218234"/>
            <a:ext cx="3916436" cy="475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繪本內容摘自</a:t>
            </a:r>
            <a:r>
              <a:rPr kumimoji="0" lang="en-US" altLang="zh-TW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大嘴巴闖禍了</a:t>
            </a:r>
            <a:r>
              <a:rPr lang="en-US" altLang="zh-TW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</a:p>
          <a:p>
            <a:pPr lvl="0">
              <a:defRPr/>
            </a:pPr>
            <a:r>
              <a:rPr lang="zh-HK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作者： 田心</a:t>
            </a:r>
            <a:r>
              <a:rPr lang="en-US" altLang="zh-HK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繪者： </a:t>
            </a: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陳完玲</a:t>
            </a:r>
            <a:r>
              <a:rPr lang="en-US" altLang="zh-TW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小兵</a:t>
            </a: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出版社出版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烏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2" y="1450380"/>
            <a:ext cx="495101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CFC3D9F-3E05-4FBA-9B5E-175E63B41A1E}"/>
              </a:ext>
            </a:extLst>
          </p:cNvPr>
          <p:cNvSpPr txBox="1">
            <a:spLocks/>
          </p:cNvSpPr>
          <p:nvPr/>
        </p:nvSpPr>
        <p:spPr>
          <a:xfrm>
            <a:off x="61156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6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86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86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小白兔和小烏龜的</a:t>
            </a:r>
            <a:r>
              <a:rPr lang="zh-TW" altLang="en-US" sz="8600" b="1" dirty="0" smtClean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秘密</a:t>
            </a:r>
            <a:r>
              <a:rPr lang="en-US" altLang="zh-TW" sz="8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【10~19</a:t>
            </a:r>
            <a:r>
              <a:rPr lang="zh-TW" altLang="en-US" sz="8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8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229099" y="1772689"/>
            <a:ext cx="2570893" cy="1336582"/>
            <a:chOff x="5702299" y="1544836"/>
            <a:chExt cx="2570893" cy="133658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476" flipH="1">
              <a:off x="5702299" y="1544836"/>
              <a:ext cx="2570893" cy="133658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142921" y="1888542"/>
              <a:ext cx="19992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我感到</a:t>
              </a:r>
              <a:r>
                <a:rPr lang="en-US" altLang="zh-TW" sz="3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lang="zh-HK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圖片 8" descr="https://3.bp.blogspot.com/--qQ5wmWDm9k/UNQrZ_BB5iI/AAAAAAAAI6s/IoaUHEtRpzE/s1600/mark_face_cry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61" y="3106995"/>
            <a:ext cx="1080000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Id1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1" y="2422349"/>
            <a:ext cx="1080000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361" y="3859900"/>
            <a:ext cx="1080000" cy="1059098"/>
          </a:xfrm>
          <a:prstGeom prst="rect">
            <a:avLst/>
          </a:prstGeom>
        </p:spPr>
      </p:pic>
      <p:pic>
        <p:nvPicPr>
          <p:cNvPr id="12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8" r:link="rId9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61" y="4419875"/>
            <a:ext cx="1080000" cy="10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12792" y="5739803"/>
            <a:ext cx="3028367" cy="171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繪本內容摘自</a:t>
            </a:r>
            <a:r>
              <a:rPr kumimoji="0" lang="en-US" altLang="zh-TW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大嘴巴闖禍了</a:t>
            </a:r>
            <a:r>
              <a:rPr lang="en-US" altLang="zh-TW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</a:p>
          <a:p>
            <a:pPr>
              <a:defRPr/>
            </a:pPr>
            <a:r>
              <a:rPr lang="zh-HK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作者： 田心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繪者： 陳完玲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小兵出版社出版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救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7" y="2323232"/>
            <a:ext cx="5035624" cy="29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CFC3D9F-3E05-4FBA-9B5E-175E63B41A1E}"/>
              </a:ext>
            </a:extLst>
          </p:cNvPr>
          <p:cNvSpPr txBox="1">
            <a:spLocks/>
          </p:cNvSpPr>
          <p:nvPr/>
        </p:nvSpPr>
        <p:spPr>
          <a:xfrm>
            <a:off x="71316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400" b="1" dirty="0" smtClean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3400" b="1" dirty="0" smtClean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HK" altLang="en-US" sz="3400" b="1" dirty="0" smtClean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滅火</a:t>
            </a:r>
            <a:r>
              <a:rPr lang="zh-HK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HK" altLang="en-US" sz="3400" b="1" dirty="0" smtClean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英雄</a:t>
            </a:r>
            <a:r>
              <a:rPr lang="en-US" altLang="zh-TW" sz="3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【54~59</a:t>
            </a:r>
            <a:r>
              <a:rPr lang="zh-TW" altLang="en-US" sz="3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633949" y="1413190"/>
            <a:ext cx="3710928" cy="1336582"/>
            <a:chOff x="5700749" y="1502837"/>
            <a:chExt cx="3710928" cy="133658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476" flipH="1">
              <a:off x="5700749" y="1502837"/>
              <a:ext cx="3710928" cy="133658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181021" y="1840901"/>
              <a:ext cx="2957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這次</a:t>
              </a: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我感到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5" r:link="rId6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61" y="2781125"/>
            <a:ext cx="1080000" cy="10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" descr="C:\Users\Dell\Desktop\mark_face_heh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72" y="4108798"/>
            <a:ext cx="1080000" cy="10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" descr="https://1.bp.blogspot.com/-mac8mr-VCdw/UNQrdwHIRyI/AAAAAAAAI7c/U9v9ziJSYLI/s1600/mark_face_te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19" y="3294081"/>
            <a:ext cx="1080000" cy="10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3" descr="https://4.bp.blogspot.com/-QeM2lPMumuo/UNQrby-TEPI/AAAAAAAAI7E/cZIpq3TTyas/s1600/mark_face_laugh.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19" y="4639467"/>
            <a:ext cx="1080000" cy="10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882577" y="5412940"/>
            <a:ext cx="3007035" cy="35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繪本內容摘自</a:t>
            </a:r>
            <a:r>
              <a:rPr kumimoji="0" lang="en-US" altLang="zh-TW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大嘴巴闖禍了</a:t>
            </a:r>
            <a:r>
              <a:rPr lang="en-US" altLang="zh-TW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</a:p>
          <a:p>
            <a:pPr>
              <a:defRPr/>
            </a:pPr>
            <a:r>
              <a:rPr lang="zh-HK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作者： 田心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繪者： 陳完玲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小兵出版社出版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5405" y="2049361"/>
            <a:ext cx="7373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200"/>
              </a:spcBef>
              <a:defRPr/>
            </a:pP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在上述情境中，假如你是小象、小白兔和小烏龜，面對小鳥公開你的秘密，你會怎樣做？為甚麼？</a:t>
            </a:r>
            <a:endParaRPr lang="en-US" altLang="zh-TW" sz="40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new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1467</Words>
  <Application>Microsoft Office PowerPoint</Application>
  <PresentationFormat>如螢幕大小 (4:3)</PresentationFormat>
  <Paragraphs>149</Paragraphs>
  <Slides>16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PMingLiU</vt:lpstr>
      <vt:lpstr>PMingLiU</vt:lpstr>
      <vt:lpstr>Arial</vt:lpstr>
      <vt:lpstr>Calibri</vt:lpstr>
      <vt:lpstr>Calibri Light</vt:lpstr>
      <vt:lpstr>Helvetica</vt:lpstr>
      <vt:lpstr>Times New Roman</vt:lpstr>
      <vt:lpstr>Office 佈景主題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總結</vt:lpstr>
      <vt:lpstr>總結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42</cp:revision>
  <dcterms:created xsi:type="dcterms:W3CDTF">2021-08-25T05:54:18Z</dcterms:created>
  <dcterms:modified xsi:type="dcterms:W3CDTF">2022-04-22T01:34:00Z</dcterms:modified>
</cp:coreProperties>
</file>